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Roboto Thin"/>
      <p:regular r:id="rId56"/>
      <p:bold r:id="rId57"/>
      <p:italic r:id="rId58"/>
      <p:boldItalic r:id="rId59"/>
    </p:embeddedFont>
    <p:embeddedFont>
      <p:font typeface="Roboto Mono Medium"/>
      <p:regular r:id="rId60"/>
      <p:bold r:id="rId61"/>
      <p:italic r:id="rId62"/>
      <p:boldItalic r:id="rId63"/>
    </p:embeddedFont>
    <p:embeddedFont>
      <p:font typeface="Roboto Medium"/>
      <p:regular r:id="rId64"/>
      <p:bold r:id="rId65"/>
      <p:italic r:id="rId66"/>
      <p:boldItalic r:id="rId67"/>
    </p:embeddedFont>
    <p:embeddedFont>
      <p:font typeface="Roboto"/>
      <p:regular r:id="rId68"/>
      <p:bold r:id="rId69"/>
      <p:italic r:id="rId70"/>
      <p:boldItalic r:id="rId71"/>
    </p:embeddedFont>
    <p:embeddedFont>
      <p:font typeface="Roboto Mono Light"/>
      <p:regular r:id="rId72"/>
      <p:bold r:id="rId73"/>
      <p:italic r:id="rId74"/>
      <p:boldItalic r:id="rId75"/>
    </p:embeddedFont>
    <p:embeddedFont>
      <p:font typeface="Roboto Light"/>
      <p:regular r:id="rId76"/>
      <p:bold r:id="rId77"/>
      <p:italic r:id="rId78"/>
      <p:boldItalic r:id="rId79"/>
    </p:embeddedFont>
    <p:embeddedFont>
      <p:font typeface="Roboto Mono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3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3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3" Type="http://schemas.openxmlformats.org/officeDocument/2006/relationships/font" Target="fonts/RobotoMono-bold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obotoMono-regular.fntdata"/><Relationship Id="rId82" Type="http://schemas.openxmlformats.org/officeDocument/2006/relationships/font" Target="fonts/RobotoMono-italic.fntdata"/><Relationship Id="rId81" Type="http://schemas.openxmlformats.org/officeDocument/2006/relationships/font" Target="fonts/RobotoMon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MonoLight-bold.fntdata"/><Relationship Id="rId72" Type="http://schemas.openxmlformats.org/officeDocument/2006/relationships/font" Target="fonts/RobotoMonoLight-regular.fntdata"/><Relationship Id="rId31" Type="http://schemas.openxmlformats.org/officeDocument/2006/relationships/slide" Target="slides/slide26.xml"/><Relationship Id="rId75" Type="http://schemas.openxmlformats.org/officeDocument/2006/relationships/font" Target="fonts/RobotoMonoLight-boldItalic.fntdata"/><Relationship Id="rId30" Type="http://schemas.openxmlformats.org/officeDocument/2006/relationships/slide" Target="slides/slide25.xml"/><Relationship Id="rId74" Type="http://schemas.openxmlformats.org/officeDocument/2006/relationships/font" Target="fonts/RobotoMonoLight-italic.fntdata"/><Relationship Id="rId33" Type="http://schemas.openxmlformats.org/officeDocument/2006/relationships/slide" Target="slides/slide28.xml"/><Relationship Id="rId77" Type="http://schemas.openxmlformats.org/officeDocument/2006/relationships/font" Target="fonts/RobotoLight-bold.fntdata"/><Relationship Id="rId32" Type="http://schemas.openxmlformats.org/officeDocument/2006/relationships/slide" Target="slides/slide27.xml"/><Relationship Id="rId76" Type="http://schemas.openxmlformats.org/officeDocument/2006/relationships/font" Target="fonts/RobotoLight-regular.fntdata"/><Relationship Id="rId35" Type="http://schemas.openxmlformats.org/officeDocument/2006/relationships/slide" Target="slides/slide30.xml"/><Relationship Id="rId79" Type="http://schemas.openxmlformats.org/officeDocument/2006/relationships/font" Target="fonts/RobotoLight-boldItalic.fntdata"/><Relationship Id="rId34" Type="http://schemas.openxmlformats.org/officeDocument/2006/relationships/slide" Target="slides/slide29.xml"/><Relationship Id="rId78" Type="http://schemas.openxmlformats.org/officeDocument/2006/relationships/font" Target="fonts/RobotoLight-italic.fntdata"/><Relationship Id="rId71" Type="http://schemas.openxmlformats.org/officeDocument/2006/relationships/font" Target="fonts/Roboto-boldItalic.fntdata"/><Relationship Id="rId70" Type="http://schemas.openxmlformats.org/officeDocument/2006/relationships/font" Target="fonts/Roboto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MonoMedium-italic.fntdata"/><Relationship Id="rId61" Type="http://schemas.openxmlformats.org/officeDocument/2006/relationships/font" Target="fonts/RobotoMonoMedium-bold.fntdata"/><Relationship Id="rId20" Type="http://schemas.openxmlformats.org/officeDocument/2006/relationships/slide" Target="slides/slide15.xml"/><Relationship Id="rId64" Type="http://schemas.openxmlformats.org/officeDocument/2006/relationships/font" Target="fonts/RobotoMedium-regular.fntdata"/><Relationship Id="rId63" Type="http://schemas.openxmlformats.org/officeDocument/2006/relationships/font" Target="fonts/RobotoMonoMedium-boldItalic.fntdata"/><Relationship Id="rId22" Type="http://schemas.openxmlformats.org/officeDocument/2006/relationships/slide" Target="slides/slide17.xml"/><Relationship Id="rId66" Type="http://schemas.openxmlformats.org/officeDocument/2006/relationships/font" Target="fonts/RobotoMedium-italic.fntdata"/><Relationship Id="rId21" Type="http://schemas.openxmlformats.org/officeDocument/2006/relationships/slide" Target="slides/slide16.xml"/><Relationship Id="rId65" Type="http://schemas.openxmlformats.org/officeDocument/2006/relationships/font" Target="fonts/RobotoMedium-bold.fntdata"/><Relationship Id="rId24" Type="http://schemas.openxmlformats.org/officeDocument/2006/relationships/slide" Target="slides/slide19.xml"/><Relationship Id="rId68" Type="http://schemas.openxmlformats.org/officeDocument/2006/relationships/font" Target="fonts/Roboto-regular.fntdata"/><Relationship Id="rId23" Type="http://schemas.openxmlformats.org/officeDocument/2006/relationships/slide" Target="slides/slide18.xml"/><Relationship Id="rId67" Type="http://schemas.openxmlformats.org/officeDocument/2006/relationships/font" Target="fonts/RobotoMedium-boldItalic.fntdata"/><Relationship Id="rId60" Type="http://schemas.openxmlformats.org/officeDocument/2006/relationships/font" Target="fonts/RobotoMonoMedium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Thin-bold.fntdata"/><Relationship Id="rId12" Type="http://schemas.openxmlformats.org/officeDocument/2006/relationships/slide" Target="slides/slide7.xml"/><Relationship Id="rId56" Type="http://schemas.openxmlformats.org/officeDocument/2006/relationships/font" Target="fonts/RobotoThin-regular.fntdata"/><Relationship Id="rId15" Type="http://schemas.openxmlformats.org/officeDocument/2006/relationships/slide" Target="slides/slide10.xml"/><Relationship Id="rId59" Type="http://schemas.openxmlformats.org/officeDocument/2006/relationships/font" Target="fonts/RobotoThin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Thin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5249e5d8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5249e5d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4d4c99a29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4d4c99a29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4d4c99a29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4d4c99a29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4d4c99a29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54d4c99a29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54d4c99a29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54d4c99a29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4d4c99a29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4d4c99a29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54d4c99a29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54d4c99a29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5c69f8586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5c69f8586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54d4c99a29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54d4c99a29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5c69f85860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5c69f85860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5c69f85860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5c69f85860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5249e5d8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5249e5d8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5c69f85860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5c69f85860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5c69f85860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5c69f85860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5c69f85860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5c69f85860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5c69f85860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5c69f85860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5c69f85860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5c69f85860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5c69f85860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5c69f85860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54d4c99a29_0_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54d4c99a29_0_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5c69f85860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5c69f85860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5c69f85860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5c69f85860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5c69f85860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5c69f85860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54d4c99a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54d4c99a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5c69f85860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5c69f85860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5c69f85860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5c69f85860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5c69f85860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5c69f85860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5c69f85860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5c69f85860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5c69f85860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5c69f85860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5c69f85860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5c69f85860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5c69f85860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5c69f85860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5c69f85860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5c69f85860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5c69f85860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5c69f85860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5c69f85860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5c69f85860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54d4c99a2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54d4c99a2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5c69f85860_1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5c69f85860_1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c69f85860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5c69f85860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5c69f85860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5c69f85860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5c69f85860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5c69f85860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5c69f85860_1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5c69f85860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5c69f85860_1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5c69f85860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5c69f85860_1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5c69f85860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5c69f85860_1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5c69f85860_1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631834d9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631834d9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631834d95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631834d95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54d4c99a2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54d4c99a2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635268ba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635268ba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4d4c99a29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4d4c99a29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5c69f8586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5c69f8586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54d4c99a29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54d4c99a29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4d4c99a29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4d4c99a29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1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Relationship Id="rId6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0.png"/><Relationship Id="rId4" Type="http://schemas.openxmlformats.org/officeDocument/2006/relationships/image" Target="../media/image77.png"/><Relationship Id="rId5" Type="http://schemas.openxmlformats.org/officeDocument/2006/relationships/image" Target="../media/image5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5" Type="http://schemas.openxmlformats.org/officeDocument/2006/relationships/image" Target="../media/image54.png"/><Relationship Id="rId6" Type="http://schemas.openxmlformats.org/officeDocument/2006/relationships/image" Target="../media/image4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41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49.png"/><Relationship Id="rId4" Type="http://schemas.openxmlformats.org/officeDocument/2006/relationships/image" Target="../media/image44.png"/><Relationship Id="rId5" Type="http://schemas.openxmlformats.org/officeDocument/2006/relationships/image" Target="../media/image58.png"/><Relationship Id="rId6" Type="http://schemas.openxmlformats.org/officeDocument/2006/relationships/image" Target="../media/image42.png"/><Relationship Id="rId7" Type="http://schemas.openxmlformats.org/officeDocument/2006/relationships/image" Target="../media/image5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61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Relationship Id="rId6" Type="http://schemas.openxmlformats.org/officeDocument/2006/relationships/image" Target="../media/image59.png"/><Relationship Id="rId7" Type="http://schemas.openxmlformats.org/officeDocument/2006/relationships/image" Target="../media/image6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71.png"/><Relationship Id="rId4" Type="http://schemas.openxmlformats.org/officeDocument/2006/relationships/image" Target="../media/image66.png"/><Relationship Id="rId5" Type="http://schemas.openxmlformats.org/officeDocument/2006/relationships/image" Target="../media/image7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69.png"/><Relationship Id="rId4" Type="http://schemas.openxmlformats.org/officeDocument/2006/relationships/image" Target="../media/image68.png"/><Relationship Id="rId5" Type="http://schemas.openxmlformats.org/officeDocument/2006/relationships/image" Target="../media/image60.png"/><Relationship Id="rId6" Type="http://schemas.openxmlformats.org/officeDocument/2006/relationships/image" Target="../media/image64.png"/><Relationship Id="rId7" Type="http://schemas.openxmlformats.org/officeDocument/2006/relationships/image" Target="../media/image70.png"/><Relationship Id="rId8" Type="http://schemas.openxmlformats.org/officeDocument/2006/relationships/image" Target="../media/image7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67.png"/><Relationship Id="rId4" Type="http://schemas.openxmlformats.org/officeDocument/2006/relationships/image" Target="../media/image86.png"/><Relationship Id="rId5" Type="http://schemas.openxmlformats.org/officeDocument/2006/relationships/image" Target="../media/image88.png"/><Relationship Id="rId6" Type="http://schemas.openxmlformats.org/officeDocument/2006/relationships/image" Target="../media/image93.png"/><Relationship Id="rId7" Type="http://schemas.openxmlformats.org/officeDocument/2006/relationships/image" Target="../media/image76.png"/><Relationship Id="rId8" Type="http://schemas.openxmlformats.org/officeDocument/2006/relationships/image" Target="../media/image8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78.png"/><Relationship Id="rId6" Type="http://schemas.openxmlformats.org/officeDocument/2006/relationships/image" Target="../media/image7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Relationship Id="rId3" Type="http://schemas.openxmlformats.org/officeDocument/2006/relationships/image" Target="../media/image83.png"/><Relationship Id="rId4" Type="http://schemas.openxmlformats.org/officeDocument/2006/relationships/image" Target="../media/image80.png"/><Relationship Id="rId9" Type="http://schemas.openxmlformats.org/officeDocument/2006/relationships/image" Target="../media/image92.png"/><Relationship Id="rId5" Type="http://schemas.openxmlformats.org/officeDocument/2006/relationships/image" Target="../media/image90.png"/><Relationship Id="rId6" Type="http://schemas.openxmlformats.org/officeDocument/2006/relationships/image" Target="../media/image87.png"/><Relationship Id="rId7" Type="http://schemas.openxmlformats.org/officeDocument/2006/relationships/image" Target="../media/image79.png"/><Relationship Id="rId8" Type="http://schemas.openxmlformats.org/officeDocument/2006/relationships/image" Target="../media/image8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Relationship Id="rId3" Type="http://schemas.openxmlformats.org/officeDocument/2006/relationships/image" Target="../media/image91.png"/><Relationship Id="rId4" Type="http://schemas.openxmlformats.org/officeDocument/2006/relationships/image" Target="../media/image102.png"/><Relationship Id="rId9" Type="http://schemas.openxmlformats.org/officeDocument/2006/relationships/image" Target="../media/image97.png"/><Relationship Id="rId5" Type="http://schemas.openxmlformats.org/officeDocument/2006/relationships/image" Target="../media/image94.png"/><Relationship Id="rId6" Type="http://schemas.openxmlformats.org/officeDocument/2006/relationships/image" Target="../media/image100.png"/><Relationship Id="rId7" Type="http://schemas.openxmlformats.org/officeDocument/2006/relationships/image" Target="../media/image98.png"/><Relationship Id="rId8" Type="http://schemas.openxmlformats.org/officeDocument/2006/relationships/image" Target="../media/image9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Relationship Id="rId3" Type="http://schemas.openxmlformats.org/officeDocument/2006/relationships/image" Target="../media/image10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Relationship Id="rId3" Type="http://schemas.openxmlformats.org/officeDocument/2006/relationships/image" Target="../media/image10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2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coding-boot-camp/Cybersecurity-Lesson-Plans/blob/Instructional/1-Lesson-Plans/Unit-IncidentResponse/2/Activities/WireSharkFollowUp/Solved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Response Day 2</a:t>
            </a:r>
            <a:endParaRPr/>
          </a:p>
        </p:txBody>
      </p:sp>
      <p:sp>
        <p:nvSpPr>
          <p:cNvPr id="1020" name="Google Shape;1020;p52"/>
          <p:cNvSpPr txBox="1"/>
          <p:nvPr>
            <p:ph idx="2" type="title"/>
          </p:nvPr>
        </p:nvSpPr>
        <p:spPr>
          <a:xfrm>
            <a:off x="271800" y="1947750"/>
            <a:ext cx="86004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Operations Center: Tools and Processes </a:t>
            </a:r>
            <a:endParaRPr/>
          </a:p>
        </p:txBody>
      </p:sp>
      <p:sp>
        <p:nvSpPr>
          <p:cNvPr id="1021" name="Google Shape;1021;p5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6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Wireshark </a:t>
            </a:r>
            <a:r>
              <a:rPr lang="en">
                <a:solidFill>
                  <a:srgbClr val="00FF00"/>
                </a:solidFill>
                <a:latin typeface="Roboto Mono"/>
                <a:ea typeface="Roboto Mono"/>
                <a:cs typeface="Roboto Mono"/>
                <a:sym typeface="Roboto Mono"/>
              </a:rPr>
              <a:t>Tips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and </a:t>
            </a:r>
            <a:r>
              <a:rPr lang="en">
                <a:solidFill>
                  <a:srgbClr val="00FFFF"/>
                </a:solidFill>
                <a:latin typeface="Roboto Mono"/>
                <a:ea typeface="Roboto Mono"/>
                <a:cs typeface="Roboto Mono"/>
                <a:sym typeface="Roboto Mono"/>
              </a:rPr>
              <a:t>Tricks</a:t>
            </a:r>
            <a:endParaRPr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0" name="Google Shape;1110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1" name="Google Shape;1111;p61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2" name="Google Shape;1112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8" name="Google Shape;1118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6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Wireshark Tips</a:t>
            </a:r>
            <a:endParaRPr/>
          </a:p>
        </p:txBody>
      </p:sp>
      <p:sp>
        <p:nvSpPr>
          <p:cNvPr id="1120" name="Google Shape;1120;p62"/>
          <p:cNvSpPr txBox="1"/>
          <p:nvPr/>
        </p:nvSpPr>
        <p:spPr>
          <a:xfrm>
            <a:off x="2870800" y="920125"/>
            <a:ext cx="2530200" cy="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Customizing and 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Configuring Wireshark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126" name="Google Shape;1126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7" name="Google Shape;1127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Wireshark Tips and Tricks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customize your Wireshark setup.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Instructions sent via Slack. 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4" name="Google Shape;1134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4"/>
          <p:cNvSpPr txBox="1"/>
          <p:nvPr/>
        </p:nvSpPr>
        <p:spPr>
          <a:xfrm>
            <a:off x="2572050" y="3664450"/>
            <a:ext cx="39999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Wireshark Tips and Tricks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6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Incident Walkthrough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6" name="Google Shape;1146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7" name="Google Shape;1147;p6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8" name="Google Shape;1148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66"/>
          <p:cNvSpPr txBox="1"/>
          <p:nvPr/>
        </p:nvSpPr>
        <p:spPr>
          <a:xfrm>
            <a:off x="1212900" y="2933300"/>
            <a:ext cx="67182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00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6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This exercise uses live malware. </a:t>
            </a:r>
            <a:endParaRPr sz="2400">
              <a:solidFill>
                <a:srgbClr val="CC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CC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Make sure you’re using your virtual machines!</a:t>
            </a:r>
            <a:endParaRPr sz="24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155" name="Google Shape;1155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6" name="Google Shape;1156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Walkthrough Demo</a:t>
            </a:r>
            <a:endParaRPr/>
          </a:p>
        </p:txBody>
      </p:sp>
      <p:sp>
        <p:nvSpPr>
          <p:cNvPr id="1162" name="Google Shape;1162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we’ll answer as a group:</a:t>
            </a:r>
            <a:endParaRPr/>
          </a:p>
        </p:txBody>
      </p:sp>
      <p:sp>
        <p:nvSpPr>
          <p:cNvPr id="1163" name="Google Shape;1163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4" name="Google Shape;1164;p68"/>
          <p:cNvSpPr txBox="1"/>
          <p:nvPr>
            <p:ph idx="3" type="body"/>
          </p:nvPr>
        </p:nvSpPr>
        <p:spPr>
          <a:xfrm>
            <a:off x="0" y="1183050"/>
            <a:ext cx="9144000" cy="37743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How can we confirm that a computer was infected with malware?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How can we identify which computers were involved in the incident?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Can we identify when and how the computer was infected?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Can we identify source and destination IP addresses and ports used in the attack?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Can we identify the exact malware that was used in the attack?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☐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Can we create a firewall rule to prevent this attack in the future?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5" name="Google Shape;1165;p68"/>
          <p:cNvSpPr/>
          <p:nvPr/>
        </p:nvSpPr>
        <p:spPr>
          <a:xfrm>
            <a:off x="7313175" y="3557713"/>
            <a:ext cx="1538400" cy="1267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Post-Incident Report 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6" name="Google Shape;1166;p68"/>
          <p:cNvSpPr/>
          <p:nvPr/>
        </p:nvSpPr>
        <p:spPr>
          <a:xfrm>
            <a:off x="1944950" y="4025450"/>
            <a:ext cx="633300" cy="30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68"/>
          <p:cNvSpPr/>
          <p:nvPr/>
        </p:nvSpPr>
        <p:spPr>
          <a:xfrm>
            <a:off x="4304338" y="4025450"/>
            <a:ext cx="633300" cy="30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68"/>
          <p:cNvSpPr/>
          <p:nvPr/>
        </p:nvSpPr>
        <p:spPr>
          <a:xfrm>
            <a:off x="6624888" y="4025450"/>
            <a:ext cx="633300" cy="30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68"/>
          <p:cNvSpPr/>
          <p:nvPr/>
        </p:nvSpPr>
        <p:spPr>
          <a:xfrm>
            <a:off x="5031488" y="3542150"/>
            <a:ext cx="1538400" cy="1267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 Mono"/>
                <a:ea typeface="Roboto Mono"/>
                <a:cs typeface="Roboto Mono"/>
                <a:sym typeface="Roboto Mono"/>
              </a:rPr>
              <a:t>Pcap Inspection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0" name="Google Shape;1170;p68"/>
          <p:cNvSpPr/>
          <p:nvPr/>
        </p:nvSpPr>
        <p:spPr>
          <a:xfrm>
            <a:off x="2672088" y="3542150"/>
            <a:ext cx="1538400" cy="1267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Intrusion Detection Alert File Inspection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71" name="Google Shape;1171;p68"/>
          <p:cNvSpPr/>
          <p:nvPr/>
        </p:nvSpPr>
        <p:spPr>
          <a:xfrm>
            <a:off x="312688" y="3542150"/>
            <a:ext cx="1538400" cy="1267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Set-Up / Introduction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7" name="Google Shape;1177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6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Incident Walkthrough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 Review</a:t>
            </a:r>
            <a:endParaRPr/>
          </a:p>
        </p:txBody>
      </p:sp>
      <p:sp>
        <p:nvSpPr>
          <p:cNvPr id="1184" name="Google Shape;1184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5" name="Google Shape;1185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70"/>
          <p:cNvSpPr txBox="1"/>
          <p:nvPr>
            <p:ph idx="3" type="body"/>
          </p:nvPr>
        </p:nvSpPr>
        <p:spPr>
          <a:xfrm>
            <a:off x="175" y="971775"/>
            <a:ext cx="9144000" cy="393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How can we confirm that a computer was infected with malware?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How can we identify the computers involved in the incident?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Can we identify the source and destination IP Address and Ports used?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027" name="Google Shape;1027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1028" name="Google Shape;1028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9" name="Google Shape;102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3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Explain</a:t>
            </a:r>
            <a:r>
              <a:rPr lang="en" sz="1800"/>
              <a:t> the difference between SIEMs and  SOARs. 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Investigate pcap files using Wireshark. 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/>
              <a:t>Walk through the process of investigating an incident.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Incident Review</a:t>
            </a:r>
            <a:endParaRPr/>
          </a:p>
        </p:txBody>
      </p:sp>
      <p:sp>
        <p:nvSpPr>
          <p:cNvPr id="1192" name="Google Shape;1192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3" name="Google Shape;1193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71"/>
          <p:cNvSpPr txBox="1"/>
          <p:nvPr>
            <p:ph idx="3" type="body"/>
          </p:nvPr>
        </p:nvSpPr>
        <p:spPr>
          <a:xfrm>
            <a:off x="175" y="971775"/>
            <a:ext cx="9144000" cy="393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How can we confirm that a computer was infected with malware?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By extracting the malware from the pcap file and using Virus Total to verify. </a:t>
            </a:r>
            <a:endParaRPr sz="18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How can we identify which computers were involved in the incident?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Can we identify the source and destination IP Address and Ports used?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Incident Review</a:t>
            </a:r>
            <a:endParaRPr/>
          </a:p>
        </p:txBody>
      </p:sp>
      <p:sp>
        <p:nvSpPr>
          <p:cNvPr id="1200" name="Google Shape;1200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1" name="Google Shape;1201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72"/>
          <p:cNvSpPr txBox="1"/>
          <p:nvPr>
            <p:ph idx="3" type="body"/>
          </p:nvPr>
        </p:nvSpPr>
        <p:spPr>
          <a:xfrm>
            <a:off x="175" y="971775"/>
            <a:ext cx="9144000" cy="393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How can we confirm that a computer was infected with malware?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By extracting the malware from the pcap file and using Virus Total to verify </a:t>
            </a:r>
            <a:endParaRPr sz="18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How can we identify which computers were involved in the incident?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We can see the MAC address, host name and operating system of the infected computer by searching the pcap for DHCP traffic OR by searching for the string ‘Host Name”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Can we identify the source and destination IP Address and Ports used?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Incident Review</a:t>
            </a:r>
            <a:endParaRPr/>
          </a:p>
        </p:txBody>
      </p:sp>
      <p:sp>
        <p:nvSpPr>
          <p:cNvPr id="1208" name="Google Shape;1208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9" name="Google Shape;1209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73"/>
          <p:cNvSpPr txBox="1"/>
          <p:nvPr>
            <p:ph idx="3" type="body"/>
          </p:nvPr>
        </p:nvSpPr>
        <p:spPr>
          <a:xfrm>
            <a:off x="175" y="971775"/>
            <a:ext cx="9144000" cy="393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How can we confirm that a computer was infected with malware?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By extracting the malware from the pcap file and using virus total to verify </a:t>
            </a:r>
            <a:endParaRPr sz="18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How can we identify which computers were involved in the incident?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We can see the MAC address, host name and operating system of the infected computer by searching the pcap for DHCP traffic OR by searching for the string ‘Host Name”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Can we identify the source and destination IP Address and Ports used?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We can See the </a:t>
            </a:r>
            <a:r>
              <a:rPr b="1" lang="en" sz="1800">
                <a:solidFill>
                  <a:schemeClr val="dk1"/>
                </a:solidFill>
                <a:highlight>
                  <a:srgbClr val="FFFF00"/>
                </a:highlight>
              </a:rPr>
              <a:t>source </a:t>
            </a:r>
            <a:r>
              <a:rPr b="1"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192.168.1.96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 and </a:t>
            </a:r>
            <a:r>
              <a:rPr b="1" lang="en" sz="1800">
                <a:solidFill>
                  <a:schemeClr val="dk1"/>
                </a:solidFill>
                <a:highlight>
                  <a:srgbClr val="FFFF00"/>
                </a:highlight>
              </a:rPr>
              <a:t>destination </a:t>
            </a:r>
            <a:r>
              <a:rPr b="1"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104.27.158.125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 in the Snort Alerts.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Incident Review</a:t>
            </a:r>
            <a:endParaRPr/>
          </a:p>
        </p:txBody>
      </p:sp>
      <p:sp>
        <p:nvSpPr>
          <p:cNvPr id="1216" name="Google Shape;1216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7" name="Google Shape;1217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4"/>
          <p:cNvSpPr txBox="1"/>
          <p:nvPr>
            <p:ph idx="3" type="body"/>
          </p:nvPr>
        </p:nvSpPr>
        <p:spPr>
          <a:xfrm>
            <a:off x="-12300" y="971775"/>
            <a:ext cx="9168600" cy="393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Can we identify when and how the computer was infected?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We can see the date and time for the original HTTP request in the pcap. </a:t>
            </a:r>
            <a:endParaRPr sz="18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Can we identify the exact malware that was used in the attack?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Can we create a firewall rule to prevent this traffic?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Incident Review</a:t>
            </a:r>
            <a:endParaRPr/>
          </a:p>
        </p:txBody>
      </p:sp>
      <p:sp>
        <p:nvSpPr>
          <p:cNvPr id="1224" name="Google Shape;1224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5" name="Google Shape;1225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75"/>
          <p:cNvSpPr txBox="1"/>
          <p:nvPr>
            <p:ph idx="3" type="body"/>
          </p:nvPr>
        </p:nvSpPr>
        <p:spPr>
          <a:xfrm>
            <a:off x="-12300" y="971775"/>
            <a:ext cx="9168600" cy="393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Can we identify when and how the computer was infected?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We can see the date and time for the original HTTP request in the pcap. </a:t>
            </a:r>
            <a:endParaRPr sz="18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Can we identify the exact malware that was used in the attack?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Snort correctly 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identified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 the </a:t>
            </a:r>
            <a:r>
              <a:rPr b="1" lang="en" sz="1800">
                <a:solidFill>
                  <a:schemeClr val="dk1"/>
                </a:solidFill>
                <a:highlight>
                  <a:srgbClr val="FFFF00"/>
                </a:highlight>
              </a:rPr>
              <a:t>Pushdo Trojan</a:t>
            </a: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. </a:t>
            </a:r>
            <a:endParaRPr sz="18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Can we create a firewall rule to prevent this traffic?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Incident Review</a:t>
            </a:r>
            <a:endParaRPr/>
          </a:p>
        </p:txBody>
      </p:sp>
      <p:sp>
        <p:nvSpPr>
          <p:cNvPr id="1232" name="Google Shape;1232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3" name="Google Shape;1233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76"/>
          <p:cNvSpPr txBox="1"/>
          <p:nvPr>
            <p:ph idx="3" type="body"/>
          </p:nvPr>
        </p:nvSpPr>
        <p:spPr>
          <a:xfrm>
            <a:off x="-12300" y="971775"/>
            <a:ext cx="9168600" cy="393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Can we identify when and how the computer was infected?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We can see the date and time for the original HTTP request in the pcap. </a:t>
            </a:r>
            <a:endParaRPr sz="18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Can we identify the exact malware that was used in the attack?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</a:rPr>
              <a:t>Snort correctly identified the Pushdo Trojan. </a:t>
            </a:r>
            <a:endParaRPr sz="18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Can we create a firewall rule to prevent this traffic?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Tools &gt; Firewall ACL Rules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function is not actually configuring a firewall, but Wireshark is providing potential firewall rules to block traffic for the packet you have selected.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240" name="Google Shape;1240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1" name="Google Shape;1241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Post-Wireshark Activity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investigate a malware attack using a Snort alert file and network pcap.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Wireshark Follow-Up</a:t>
            </a:r>
            <a:endParaRPr/>
          </a:p>
        </p:txBody>
      </p:sp>
      <p:sp>
        <p:nvSpPr>
          <p:cNvPr id="1248" name="Google Shape;1248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Examine the Snort file and answer the following questions: </a:t>
            </a:r>
            <a:endParaRPr/>
          </a:p>
        </p:txBody>
      </p:sp>
      <p:sp>
        <p:nvSpPr>
          <p:cNvPr id="1249" name="Google Shape;1249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0" name="Google Shape;1250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78"/>
          <p:cNvSpPr txBox="1"/>
          <p:nvPr>
            <p:ph idx="3" type="body"/>
          </p:nvPr>
        </p:nvSpPr>
        <p:spPr>
          <a:xfrm>
            <a:off x="175" y="1276050"/>
            <a:ext cx="9144000" cy="3630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activity is Snort reporting on? (</a:t>
            </a:r>
            <a:r>
              <a:rPr lang="en">
                <a:solidFill>
                  <a:schemeClr val="dk1"/>
                </a:solidFill>
              </a:rPr>
              <a:t>Provide some alert headlines.)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date and time of the alert?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Wireshark Follow-Up</a:t>
            </a:r>
            <a:endParaRPr/>
          </a:p>
        </p:txBody>
      </p:sp>
      <p:sp>
        <p:nvSpPr>
          <p:cNvPr id="1257" name="Google Shape;1257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Examine the snort file and answer the following questions: </a:t>
            </a:r>
            <a:endParaRPr/>
          </a:p>
        </p:txBody>
      </p:sp>
      <p:sp>
        <p:nvSpPr>
          <p:cNvPr id="1258" name="Google Shape;1258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9" name="Google Shape;1259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79"/>
          <p:cNvSpPr txBox="1"/>
          <p:nvPr>
            <p:ph idx="3" type="body"/>
          </p:nvPr>
        </p:nvSpPr>
        <p:spPr>
          <a:xfrm>
            <a:off x="175" y="1276050"/>
            <a:ext cx="9144000" cy="3630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activity is Snort reporting on? (Provide some alert headlines.)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00"/>
                </a:highlight>
              </a:rPr>
              <a:t>“Likely Evil EXE download from dotted Quad by MSXMLHTTP”</a:t>
            </a:r>
            <a:endParaRPr>
              <a:highlight>
                <a:srgbClr val="FFFF00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00"/>
                </a:highlight>
              </a:rPr>
              <a:t>“ET Malware Windows executable sent when remote host claims to send an image”</a:t>
            </a:r>
            <a:endParaRPr>
              <a:highlight>
                <a:srgbClr val="FFFF00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00"/>
                </a:highlight>
              </a:rPr>
              <a:t>“ET Trojan [PTsecurity] Trickbot Data Exfiltration”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date and time of the alert?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Wireshark Follow-Up</a:t>
            </a:r>
            <a:endParaRPr/>
          </a:p>
        </p:txBody>
      </p:sp>
      <p:sp>
        <p:nvSpPr>
          <p:cNvPr id="1266" name="Google Shape;1266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Examine the snort file and answer the following questions: </a:t>
            </a:r>
            <a:endParaRPr/>
          </a:p>
        </p:txBody>
      </p:sp>
      <p:sp>
        <p:nvSpPr>
          <p:cNvPr id="1267" name="Google Shape;1267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8" name="Google Shape;1268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80"/>
          <p:cNvSpPr txBox="1"/>
          <p:nvPr>
            <p:ph idx="3" type="body"/>
          </p:nvPr>
        </p:nvSpPr>
        <p:spPr>
          <a:xfrm>
            <a:off x="175" y="1276050"/>
            <a:ext cx="9144000" cy="3630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activity is Snort reporting on? (</a:t>
            </a:r>
            <a:r>
              <a:rPr lang="en">
                <a:solidFill>
                  <a:schemeClr val="dk1"/>
                </a:solidFill>
              </a:rPr>
              <a:t>Provide some alert headlines.)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00"/>
                </a:highlight>
              </a:rPr>
              <a:t>“Likely Evil EXE download from dotted Quad by MSXMLHTTP”</a:t>
            </a:r>
            <a:endParaRPr>
              <a:highlight>
                <a:srgbClr val="FFFF00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00"/>
                </a:highlight>
              </a:rPr>
              <a:t>“ET Malware Windows executable sent when remote host claims to send an image”</a:t>
            </a:r>
            <a:endParaRPr>
              <a:highlight>
                <a:srgbClr val="FFFF00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00"/>
                </a:highlight>
              </a:rPr>
              <a:t>“ET Trojan [PTsecurity] Trickbot Data Exfiltration”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date and time of the alert?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2019-02-23 19:27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5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SIEMs, SOARs, and VMs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8" name="Google Shape;1038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Wireshark Follow-Up</a:t>
            </a:r>
            <a:endParaRPr/>
          </a:p>
        </p:txBody>
      </p:sp>
      <p:sp>
        <p:nvSpPr>
          <p:cNvPr id="1275" name="Google Shape;1275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Examine the snort file and answer the following questions: </a:t>
            </a:r>
            <a:endParaRPr/>
          </a:p>
        </p:txBody>
      </p:sp>
      <p:sp>
        <p:nvSpPr>
          <p:cNvPr id="1276" name="Google Shape;1276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7" name="Google Shape;1277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81"/>
          <p:cNvSpPr txBox="1"/>
          <p:nvPr>
            <p:ph idx="3" type="body"/>
          </p:nvPr>
        </p:nvSpPr>
        <p:spPr>
          <a:xfrm>
            <a:off x="175" y="1276050"/>
            <a:ext cx="9144000" cy="3630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external IP address that Snort is flagging for malicious activity?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is the internal IP address that Snort is flagging for malicious activity?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is the source port of the activity?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is the destination port of the activity?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Wireshark Follow-Up</a:t>
            </a:r>
            <a:endParaRPr/>
          </a:p>
        </p:txBody>
      </p:sp>
      <p:sp>
        <p:nvSpPr>
          <p:cNvPr id="1284" name="Google Shape;1284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Examine the snort file and answer the following questions: </a:t>
            </a:r>
            <a:endParaRPr/>
          </a:p>
        </p:txBody>
      </p:sp>
      <p:sp>
        <p:nvSpPr>
          <p:cNvPr id="1285" name="Google Shape;1285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6" name="Google Shape;1286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82"/>
          <p:cNvSpPr txBox="1"/>
          <p:nvPr>
            <p:ph idx="3" type="body"/>
          </p:nvPr>
        </p:nvSpPr>
        <p:spPr>
          <a:xfrm>
            <a:off x="175" y="1276050"/>
            <a:ext cx="9144000" cy="3630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external IP address that Snort is flagging for malicious activity?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209.141.55.226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is the internal IP address that Snort is flagging for malicious activity?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is the source port of the activity?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is the destination port of the activity?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Wireshark Follow-Up</a:t>
            </a:r>
            <a:endParaRPr/>
          </a:p>
        </p:txBody>
      </p:sp>
      <p:sp>
        <p:nvSpPr>
          <p:cNvPr id="1293" name="Google Shape;1293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Examine the snort file and answer the following questions: </a:t>
            </a:r>
            <a:endParaRPr/>
          </a:p>
        </p:txBody>
      </p:sp>
      <p:sp>
        <p:nvSpPr>
          <p:cNvPr id="1294" name="Google Shape;1294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5" name="Google Shape;1295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83"/>
          <p:cNvSpPr txBox="1"/>
          <p:nvPr>
            <p:ph idx="3" type="body"/>
          </p:nvPr>
        </p:nvSpPr>
        <p:spPr>
          <a:xfrm>
            <a:off x="175" y="1276050"/>
            <a:ext cx="9144000" cy="3630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external IP address that Snort is flagging for malicious activity?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209.141.55.226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is the internal IP address that Snort is flagging for malicious activity?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10.2.23.231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is the source port of the activity?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is the destination port of the activity?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Wireshark Follow-Up</a:t>
            </a:r>
            <a:endParaRPr/>
          </a:p>
        </p:txBody>
      </p:sp>
      <p:sp>
        <p:nvSpPr>
          <p:cNvPr id="1302" name="Google Shape;1302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Examine the snort file and answer the following questions: </a:t>
            </a:r>
            <a:endParaRPr/>
          </a:p>
        </p:txBody>
      </p:sp>
      <p:sp>
        <p:nvSpPr>
          <p:cNvPr id="1303" name="Google Shape;1303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4" name="Google Shape;1304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84"/>
          <p:cNvSpPr txBox="1"/>
          <p:nvPr>
            <p:ph idx="3" type="body"/>
          </p:nvPr>
        </p:nvSpPr>
        <p:spPr>
          <a:xfrm>
            <a:off x="175" y="1276050"/>
            <a:ext cx="9144000" cy="3630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external IP address that Snort is flagging for malicious activity?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209.141.55.226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is the internal IP address that Snort is flagging for malicious activity?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10.2.23.231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is the source port of the activity?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is the destination port of the activity?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Wireshark Follow-Up</a:t>
            </a:r>
            <a:endParaRPr/>
          </a:p>
        </p:txBody>
      </p:sp>
      <p:sp>
        <p:nvSpPr>
          <p:cNvPr id="1311" name="Google Shape;1311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Examine the snort file and answer the following questions: </a:t>
            </a:r>
            <a:endParaRPr/>
          </a:p>
        </p:txBody>
      </p:sp>
      <p:sp>
        <p:nvSpPr>
          <p:cNvPr id="1312" name="Google Shape;1312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3" name="Google Shape;1313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85"/>
          <p:cNvSpPr txBox="1"/>
          <p:nvPr>
            <p:ph idx="3" type="body"/>
          </p:nvPr>
        </p:nvSpPr>
        <p:spPr>
          <a:xfrm>
            <a:off x="175" y="1276050"/>
            <a:ext cx="9144000" cy="3630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external IP address that Snort is flagging for malicious activity?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209.141.55.226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is the internal IP address that Snort is flagging for malicious activity?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10.2.23.231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is the source port of the activity?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80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is the destination port of the activity?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49195</a:t>
            </a:r>
            <a:endParaRPr>
              <a:solidFill>
                <a:schemeClr val="dk1"/>
              </a:solidFill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Wireshark Follow-Up</a:t>
            </a:r>
            <a:endParaRPr/>
          </a:p>
        </p:txBody>
      </p:sp>
      <p:sp>
        <p:nvSpPr>
          <p:cNvPr id="1320" name="Google Shape;1320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Pcap File</a:t>
            </a:r>
            <a:endParaRPr/>
          </a:p>
        </p:txBody>
      </p:sp>
      <p:sp>
        <p:nvSpPr>
          <p:cNvPr id="1321" name="Google Shape;1321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2" name="Google Shape;1322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86"/>
          <p:cNvSpPr txBox="1"/>
          <p:nvPr>
            <p:ph idx="3" type="body"/>
          </p:nvPr>
        </p:nvSpPr>
        <p:spPr>
          <a:xfrm>
            <a:off x="175" y="1183050"/>
            <a:ext cx="9144000" cy="3723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 the pcap file to show the conversation between the two machines that were identified in the Snort alert.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is the MAC Address if the internal computer?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What is the host name of the infected machine?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Wireshark Follow-Up</a:t>
            </a:r>
            <a:endParaRPr/>
          </a:p>
        </p:txBody>
      </p:sp>
      <p:sp>
        <p:nvSpPr>
          <p:cNvPr id="1329" name="Google Shape;1329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Pcap File</a:t>
            </a:r>
            <a:endParaRPr/>
          </a:p>
        </p:txBody>
      </p:sp>
      <p:sp>
        <p:nvSpPr>
          <p:cNvPr id="1330" name="Google Shape;1330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1" name="Google Shape;1331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87"/>
          <p:cNvSpPr txBox="1"/>
          <p:nvPr>
            <p:ph idx="3" type="body"/>
          </p:nvPr>
        </p:nvSpPr>
        <p:spPr>
          <a:xfrm>
            <a:off x="175" y="1183050"/>
            <a:ext cx="9144000" cy="3723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 the pcap file to show the conversation between the two machines that were identified in the Snort alert.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Http.request and ip.addr eq 209.141.55.226 and ip.addr eq 10.2.23.231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is the MAC Address if the internal computer?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What is the host name of the infected machine?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Wireshark Follow-Up</a:t>
            </a:r>
            <a:endParaRPr/>
          </a:p>
        </p:txBody>
      </p:sp>
      <p:sp>
        <p:nvSpPr>
          <p:cNvPr id="1338" name="Google Shape;1338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Pcap File</a:t>
            </a:r>
            <a:endParaRPr/>
          </a:p>
        </p:txBody>
      </p:sp>
      <p:sp>
        <p:nvSpPr>
          <p:cNvPr id="1339" name="Google Shape;1339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0" name="Google Shape;1340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88"/>
          <p:cNvSpPr txBox="1"/>
          <p:nvPr>
            <p:ph idx="3" type="body"/>
          </p:nvPr>
        </p:nvSpPr>
        <p:spPr>
          <a:xfrm>
            <a:off x="175" y="1183050"/>
            <a:ext cx="9144000" cy="3723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 the pcap file to show the conversation between the two machines that were identified in the Snort alert.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Http.request and ip.addr eq 209.141.55.226 and ip.addr eq 10.2.23.231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is the MAC Address if the internal computer?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While inspected this packet, under the ‘Ethernet II’ section, we can see that this is likely a Windows machine with the name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HewlettP</a:t>
            </a:r>
            <a:r>
              <a:rPr lang="en">
                <a:highlight>
                  <a:srgbClr val="FFFF00"/>
                </a:highlight>
              </a:rPr>
              <a:t> and the MAC Address: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(00:11:0a:9f:c0:2d)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is the host name of the infected machine?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Wireshark Follow-Up</a:t>
            </a:r>
            <a:endParaRPr/>
          </a:p>
        </p:txBody>
      </p:sp>
      <p:sp>
        <p:nvSpPr>
          <p:cNvPr id="1347" name="Google Shape;1347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Pcap File</a:t>
            </a:r>
            <a:endParaRPr/>
          </a:p>
        </p:txBody>
      </p:sp>
      <p:sp>
        <p:nvSpPr>
          <p:cNvPr id="1348" name="Google Shape;1348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9" name="Google Shape;1349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89"/>
          <p:cNvSpPr txBox="1"/>
          <p:nvPr>
            <p:ph idx="3" type="body"/>
          </p:nvPr>
        </p:nvSpPr>
        <p:spPr>
          <a:xfrm>
            <a:off x="175" y="1183050"/>
            <a:ext cx="9144000" cy="3723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 the pcap file to show the conversation between the two machines that were identified in the Snort alert.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Http.request and ip.addr eq 209.141.55.226 and ip.addr eq 10.2.23.231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is the MAC Address if the internal computer?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While inspecting this packet, under the ‘Ethernet II’ section, we can see that this is likely a Windows machine with the name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HewlettP</a:t>
            </a:r>
            <a:r>
              <a:rPr lang="en">
                <a:highlight>
                  <a:srgbClr val="FFFF00"/>
                </a:highlight>
              </a:rPr>
              <a:t> and the MAC Address: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(00:11:0a:9f:c0:2d)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is the host name of the infected machine?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00"/>
                </a:highlight>
              </a:rPr>
              <a:t>Filter Wireshark for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bootp</a:t>
            </a:r>
            <a:r>
              <a:rPr lang="en">
                <a:highlight>
                  <a:srgbClr val="FFFF00"/>
                </a:highlight>
              </a:rPr>
              <a:t> which gives you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DHCP</a:t>
            </a:r>
            <a:r>
              <a:rPr lang="en">
                <a:highlight>
                  <a:srgbClr val="FFFF00"/>
                </a:highlight>
              </a:rPr>
              <a:t> traffic</a:t>
            </a:r>
            <a:endParaRPr>
              <a:highlight>
                <a:srgbClr val="FFFF00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00"/>
                </a:highlight>
              </a:rPr>
              <a:t>In the packet info, under the Bootstrap Protocol there is an Option: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(xx)Host Name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00"/>
                </a:highlight>
              </a:rPr>
              <a:t>This machine’s host name is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Ferguson-Win-PC</a:t>
            </a:r>
            <a:endParaRPr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Wireshark Follow-Up</a:t>
            </a:r>
            <a:endParaRPr/>
          </a:p>
        </p:txBody>
      </p:sp>
      <p:sp>
        <p:nvSpPr>
          <p:cNvPr id="1356" name="Google Shape;1356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Pcap File</a:t>
            </a:r>
            <a:endParaRPr/>
          </a:p>
        </p:txBody>
      </p:sp>
      <p:sp>
        <p:nvSpPr>
          <p:cNvPr id="1357" name="Google Shape;1357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8" name="Google Shape;1358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90"/>
          <p:cNvSpPr txBox="1"/>
          <p:nvPr>
            <p:ph idx="3" type="body"/>
          </p:nvPr>
        </p:nvSpPr>
        <p:spPr>
          <a:xfrm>
            <a:off x="175" y="1183050"/>
            <a:ext cx="9144000" cy="3723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confirm the date and time this issue occurred?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How can you confirm if the Snort alert is accurate?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Can you safely verify whether or no malware was downloaded?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SIEMS</a:t>
            </a:r>
            <a:endParaRPr/>
          </a:p>
        </p:txBody>
      </p:sp>
      <p:sp>
        <p:nvSpPr>
          <p:cNvPr id="1044" name="Google Shape;1044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class, we covered:</a:t>
            </a:r>
            <a:endParaRPr/>
          </a:p>
        </p:txBody>
      </p:sp>
      <p:sp>
        <p:nvSpPr>
          <p:cNvPr id="1045" name="Google Shape;1045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6" name="Google Shape;104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5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Incident Response</a:t>
            </a:r>
            <a:endParaRPr sz="1800"/>
          </a:p>
        </p:txBody>
      </p:sp>
      <p:sp>
        <p:nvSpPr>
          <p:cNvPr id="1048" name="Google Shape;1048;p5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IR Plan and Playbook Creation</a:t>
            </a:r>
            <a:endParaRPr sz="1800"/>
          </a:p>
        </p:txBody>
      </p:sp>
      <p:sp>
        <p:nvSpPr>
          <p:cNvPr id="1049" name="Google Shape;1049;p5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Basics of an SOC</a:t>
            </a:r>
            <a:endParaRPr sz="1800"/>
          </a:p>
        </p:txBody>
      </p:sp>
      <p:sp>
        <p:nvSpPr>
          <p:cNvPr id="1050" name="Google Shape;1050;p5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Planning an SOC</a:t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Wireshark Follow-Up</a:t>
            </a:r>
            <a:endParaRPr/>
          </a:p>
        </p:txBody>
      </p:sp>
      <p:sp>
        <p:nvSpPr>
          <p:cNvPr id="1365" name="Google Shape;1365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Pcap File</a:t>
            </a:r>
            <a:endParaRPr/>
          </a:p>
        </p:txBody>
      </p:sp>
      <p:sp>
        <p:nvSpPr>
          <p:cNvPr id="1366" name="Google Shape;1366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7" name="Google Shape;1367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91"/>
          <p:cNvSpPr txBox="1"/>
          <p:nvPr>
            <p:ph idx="3" type="body"/>
          </p:nvPr>
        </p:nvSpPr>
        <p:spPr>
          <a:xfrm>
            <a:off x="175" y="1183050"/>
            <a:ext cx="9144000" cy="3723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confirm the date and time this issue occurred?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Confirmed: pcap shows 2019-02-23 14:27 UTC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How can you confirm if the Snort alert is accurate?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Can you safely verify whether or no malware was downloaded?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Wireshark Follow-Up</a:t>
            </a:r>
            <a:endParaRPr/>
          </a:p>
        </p:txBody>
      </p:sp>
      <p:sp>
        <p:nvSpPr>
          <p:cNvPr id="1374" name="Google Shape;1374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Pcap File</a:t>
            </a:r>
            <a:endParaRPr/>
          </a:p>
        </p:txBody>
      </p:sp>
      <p:sp>
        <p:nvSpPr>
          <p:cNvPr id="1375" name="Google Shape;1375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6" name="Google Shape;1376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92"/>
          <p:cNvSpPr txBox="1"/>
          <p:nvPr>
            <p:ph idx="3" type="body"/>
          </p:nvPr>
        </p:nvSpPr>
        <p:spPr>
          <a:xfrm>
            <a:off x="175" y="1183050"/>
            <a:ext cx="9144000" cy="3723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confirm the date and time this issue occurred?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Confirmed: pcap shows 2019-02-23 14:27 UTC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How can you confirm if the Snort alert is accurate?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Following the TCP stream shows binary data with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!This program cannot be run in DOS mode</a:t>
            </a:r>
            <a:r>
              <a:rPr lang="en">
                <a:highlight>
                  <a:srgbClr val="FFFF00"/>
                </a:highlight>
              </a:rPr>
              <a:t>.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Shows the file named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troll1.jpg</a:t>
            </a:r>
            <a:r>
              <a:rPr lang="en">
                <a:highlight>
                  <a:srgbClr val="FFFF00"/>
                </a:highlight>
              </a:rPr>
              <a:t>.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Can you safely verify whether or no malware was downloaded?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Wireshark Follow-Up</a:t>
            </a:r>
            <a:endParaRPr/>
          </a:p>
        </p:txBody>
      </p:sp>
      <p:sp>
        <p:nvSpPr>
          <p:cNvPr id="1383" name="Google Shape;1383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Pcap File</a:t>
            </a:r>
            <a:endParaRPr/>
          </a:p>
        </p:txBody>
      </p:sp>
      <p:sp>
        <p:nvSpPr>
          <p:cNvPr id="1384" name="Google Shape;1384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5" name="Google Shape;1385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93"/>
          <p:cNvSpPr txBox="1"/>
          <p:nvPr>
            <p:ph idx="3" type="body"/>
          </p:nvPr>
        </p:nvSpPr>
        <p:spPr>
          <a:xfrm>
            <a:off x="175" y="1183050"/>
            <a:ext cx="9264600" cy="3723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confirm the date and time this issue occurred?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Confirmed: pcap shows 2019-02-23 14:27 UTC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How can you confirm if the Snort alert is accurate?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Following the TCP stream shows binary data with “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!This program cannot be run in DOS mode</a:t>
            </a:r>
            <a:r>
              <a:rPr lang="en">
                <a:highlight>
                  <a:srgbClr val="FFFF00"/>
                </a:highlight>
              </a:rPr>
              <a:t>.”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Shows the file named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troll1.jpg</a:t>
            </a:r>
            <a:r>
              <a:rPr lang="en">
                <a:highlight>
                  <a:srgbClr val="FFFF00"/>
                </a:highlight>
              </a:rPr>
              <a:t>.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Can you safely verify whether or no malware was downloaded?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Using File &gt; Export Objects &gt; HTTP,</a:t>
            </a:r>
            <a:r>
              <a:rPr lang="en">
                <a:highlight>
                  <a:srgbClr val="FFFF00"/>
                </a:highlight>
              </a:rPr>
              <a:t> choose the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troll1.jpg</a:t>
            </a:r>
            <a:r>
              <a:rPr lang="en">
                <a:highlight>
                  <a:srgbClr val="FFFF00"/>
                </a:highlight>
              </a:rPr>
              <a:t> file out of the list and save it. 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Run </a:t>
            </a:r>
            <a:r>
              <a:rPr lang="en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md5sum troll1.jpg </a:t>
            </a:r>
            <a:r>
              <a:rPr lang="en">
                <a:highlight>
                  <a:srgbClr val="FFFF00"/>
                </a:highlight>
              </a:rPr>
              <a:t>to hash the file. 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00"/>
                </a:highlight>
              </a:rPr>
              <a:t>Visit </a:t>
            </a:r>
            <a:r>
              <a:rPr lang="en" u="sng">
                <a:solidFill>
                  <a:srgbClr val="0366D6"/>
                </a:solidFill>
                <a:highlight>
                  <a:srgbClr val="FFFF00"/>
                </a:highlight>
                <a:hlinkClick r:id="rId3"/>
              </a:rPr>
              <a:t>Virus Total</a:t>
            </a:r>
            <a:r>
              <a:rPr lang="en">
                <a:solidFill>
                  <a:srgbClr val="24292E"/>
                </a:solidFill>
                <a:highlight>
                  <a:srgbClr val="FFFF00"/>
                </a:highlight>
              </a:rPr>
              <a:t> and paste in the hash to verify malware.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Wireshark Follow-Up</a:t>
            </a:r>
            <a:endParaRPr/>
          </a:p>
        </p:txBody>
      </p:sp>
      <p:sp>
        <p:nvSpPr>
          <p:cNvPr id="1392" name="Google Shape;1392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Pcap File</a:t>
            </a:r>
            <a:endParaRPr/>
          </a:p>
        </p:txBody>
      </p:sp>
      <p:sp>
        <p:nvSpPr>
          <p:cNvPr id="1393" name="Google Shape;1393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4" name="Google Shape;1394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94"/>
          <p:cNvSpPr txBox="1"/>
          <p:nvPr>
            <p:ph idx="3" type="body"/>
          </p:nvPr>
        </p:nvSpPr>
        <p:spPr>
          <a:xfrm>
            <a:off x="175" y="1183050"/>
            <a:ext cx="9144000" cy="3723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you categorize this alert as a False Positive or a True Positive?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If this issue needs to be mitigated, what steps should be taken with the infected machine?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steps should be taken in regards to network security?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Would you categorize this issue as a Web, Email or Network attack?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Wireshark Follow-Up</a:t>
            </a:r>
            <a:endParaRPr/>
          </a:p>
        </p:txBody>
      </p:sp>
      <p:sp>
        <p:nvSpPr>
          <p:cNvPr id="1401" name="Google Shape;1401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Pcap File</a:t>
            </a:r>
            <a:endParaRPr/>
          </a:p>
        </p:txBody>
      </p:sp>
      <p:sp>
        <p:nvSpPr>
          <p:cNvPr id="1402" name="Google Shape;1402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3" name="Google Shape;1403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95"/>
          <p:cNvSpPr txBox="1"/>
          <p:nvPr>
            <p:ph idx="3" type="body"/>
          </p:nvPr>
        </p:nvSpPr>
        <p:spPr>
          <a:xfrm>
            <a:off x="175" y="1183050"/>
            <a:ext cx="9144000" cy="3723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you categorize this alert as a False Positive or a True Positive?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Malware was verified to be download, so its a </a:t>
            </a:r>
            <a:r>
              <a:rPr b="1" lang="en">
                <a:highlight>
                  <a:srgbClr val="FFFF00"/>
                </a:highlight>
              </a:rPr>
              <a:t>True Positive</a:t>
            </a:r>
            <a:r>
              <a:rPr lang="en">
                <a:highlight>
                  <a:srgbClr val="FFFF00"/>
                </a:highlight>
              </a:rPr>
              <a:t>. 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If this issue needs to be mitigated, what steps should be taken with the infected machine?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steps should be taken in regards to network security?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you categorize this issue as a Web, Email or Network attack?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Wireshark Follow-Up</a:t>
            </a:r>
            <a:endParaRPr/>
          </a:p>
        </p:txBody>
      </p:sp>
      <p:sp>
        <p:nvSpPr>
          <p:cNvPr id="1410" name="Google Shape;1410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Pcap File</a:t>
            </a:r>
            <a:endParaRPr/>
          </a:p>
        </p:txBody>
      </p:sp>
      <p:sp>
        <p:nvSpPr>
          <p:cNvPr id="1411" name="Google Shape;1411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2" name="Google Shape;1412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96"/>
          <p:cNvSpPr txBox="1"/>
          <p:nvPr>
            <p:ph idx="3" type="body"/>
          </p:nvPr>
        </p:nvSpPr>
        <p:spPr>
          <a:xfrm>
            <a:off x="175" y="1183050"/>
            <a:ext cx="9144000" cy="3723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you categorize this alert as a False Positive or a True Positive?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Malware was verified to be download, so its a </a:t>
            </a:r>
            <a:r>
              <a:rPr b="1" lang="en">
                <a:highlight>
                  <a:srgbClr val="FFFF00"/>
                </a:highlight>
              </a:rPr>
              <a:t>True Positive</a:t>
            </a:r>
            <a:r>
              <a:rPr lang="en">
                <a:highlight>
                  <a:srgbClr val="FFFF00"/>
                </a:highlight>
              </a:rPr>
              <a:t>. 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If this issue needs to be mitigated, what steps should be taken with the infected machine?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The machine should be restored to a backup prior to this incident. 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steps should be taken in regards to network security?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you categorize this issue as a Web, Email or Network attack?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Wireshark Follow-Up</a:t>
            </a:r>
            <a:endParaRPr/>
          </a:p>
        </p:txBody>
      </p:sp>
      <p:sp>
        <p:nvSpPr>
          <p:cNvPr id="1419" name="Google Shape;1419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Pcap File</a:t>
            </a:r>
            <a:endParaRPr/>
          </a:p>
        </p:txBody>
      </p:sp>
      <p:sp>
        <p:nvSpPr>
          <p:cNvPr id="1420" name="Google Shape;1420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1" name="Google Shape;1421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97"/>
          <p:cNvSpPr txBox="1"/>
          <p:nvPr>
            <p:ph idx="3" type="body"/>
          </p:nvPr>
        </p:nvSpPr>
        <p:spPr>
          <a:xfrm>
            <a:off x="175" y="1183050"/>
            <a:ext cx="9144000" cy="3723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you categorize this alert as a False Positive or a True Positive?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Malware was verified to be download, so its a </a:t>
            </a:r>
            <a:r>
              <a:rPr b="1" lang="en">
                <a:highlight>
                  <a:srgbClr val="FFFF00"/>
                </a:highlight>
              </a:rPr>
              <a:t>True Positive</a:t>
            </a:r>
            <a:r>
              <a:rPr lang="en">
                <a:highlight>
                  <a:srgbClr val="FFFF00"/>
                </a:highlight>
              </a:rPr>
              <a:t>. 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If this issue needs to be mitigated, what steps should be taken with the infected machine?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The machine should be restored to a backup prior to this incident. 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steps should be taken in regards to network security?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We can use Wireshark to create a firewall rule:</a:t>
            </a:r>
            <a:endParaRPr>
              <a:highlight>
                <a:srgbClr val="FFFF00"/>
              </a:highlight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00"/>
                </a:highlight>
              </a:rPr>
              <a:t>Block #IPv4 malicious address. </a:t>
            </a:r>
            <a:endParaRPr>
              <a:highlight>
                <a:srgbClr val="FF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00"/>
                </a:highlight>
              </a:rPr>
              <a:t>Iptables --append INPUT --in-interface etho --source 209.141.55.226/32 --jump DROP</a:t>
            </a:r>
            <a:endParaRPr>
              <a:highlight>
                <a:srgbClr val="FFFF00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you categorize this issue as a Web, Email or Network attack?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Wireshark Follow-Up</a:t>
            </a:r>
            <a:endParaRPr/>
          </a:p>
        </p:txBody>
      </p:sp>
      <p:sp>
        <p:nvSpPr>
          <p:cNvPr id="1428" name="Google Shape;1428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Pcap File</a:t>
            </a:r>
            <a:endParaRPr/>
          </a:p>
        </p:txBody>
      </p:sp>
      <p:sp>
        <p:nvSpPr>
          <p:cNvPr id="1429" name="Google Shape;1429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0" name="Google Shape;1430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98"/>
          <p:cNvSpPr txBox="1"/>
          <p:nvPr>
            <p:ph idx="3" type="body"/>
          </p:nvPr>
        </p:nvSpPr>
        <p:spPr>
          <a:xfrm>
            <a:off x="175" y="1183050"/>
            <a:ext cx="9144000" cy="3723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you categorize this alert as a False Positive or a True Positive?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Malware was verified to be download, so its a </a:t>
            </a:r>
            <a:r>
              <a:rPr b="1" lang="en">
                <a:highlight>
                  <a:srgbClr val="FFFF00"/>
                </a:highlight>
              </a:rPr>
              <a:t>True Positive</a:t>
            </a:r>
            <a:r>
              <a:rPr lang="en">
                <a:highlight>
                  <a:srgbClr val="FFFF00"/>
                </a:highlight>
              </a:rPr>
              <a:t>. 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If this issue needs to be mitigated, what steps should be taken with the infected machine?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The machine should be restored to a backup prior to this incident. 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steps should be taken in regards to network security?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We can use Wireshark to create a firewall rule:</a:t>
            </a:r>
            <a:endParaRPr>
              <a:highlight>
                <a:srgbClr val="FFFF00"/>
              </a:highlight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00"/>
                </a:highlight>
              </a:rPr>
              <a:t>Block #IPv4 malicious address. </a:t>
            </a:r>
            <a:endParaRPr>
              <a:highlight>
                <a:srgbClr val="FF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00"/>
                </a:highlight>
              </a:rPr>
              <a:t>Iptables --append INPUT --in-interface etho --source 209.141.55.226/32 --jump DROP</a:t>
            </a:r>
            <a:endParaRPr>
              <a:highlight>
                <a:srgbClr val="FFFF00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you categorize this issue as a Web, Email or Network attack?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highlight>
                  <a:srgbClr val="FFFF00"/>
                </a:highlight>
              </a:rPr>
              <a:t>This attack was propagated by visiting a malicious web link, so it’s a Web Attack. 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9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437" name="Google Shape;1437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8" name="Google Shape;1438;p9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9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Incident Response Post-Mortem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, you will find a recent news article about a security incident that was handled poorly and fill in a post-mortem template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5" name="Google Shape;1445;p10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00"/>
          <p:cNvSpPr txBox="1"/>
          <p:nvPr/>
        </p:nvSpPr>
        <p:spPr>
          <a:xfrm>
            <a:off x="2572050" y="3664450"/>
            <a:ext cx="39999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Incident Response Post-Mortem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Importance of Virtual Machines</a:t>
            </a:r>
            <a:endParaRPr/>
          </a:p>
        </p:txBody>
      </p:sp>
      <p:sp>
        <p:nvSpPr>
          <p:cNvPr id="1056" name="Google Shape;105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first resource in an Analyst’s toolbox is a virtual machine.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57" name="Google Shape;1057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8" name="Google Shape;1058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6"/>
          <p:cNvSpPr txBox="1"/>
          <p:nvPr>
            <p:ph idx="3" type="body"/>
          </p:nvPr>
        </p:nvSpPr>
        <p:spPr>
          <a:xfrm>
            <a:off x="164800" y="1325150"/>
            <a:ext cx="8119800" cy="3591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Virtual Machines provide analysts with a platform to view malware, malicious links and other untrustworthy sources.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VMs act as </a:t>
            </a:r>
            <a:r>
              <a:rPr lang="en" sz="1800">
                <a:solidFill>
                  <a:srgbClr val="BF9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sandboxes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mak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ing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it difficult for harmful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programs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to escape and cause damage to the actual computer or file.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Virtual machines are not impervious to viruses,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but they are a </a:t>
            </a:r>
            <a:r>
              <a:rPr lang="en" sz="1800">
                <a:solidFill>
                  <a:srgbClr val="38761D"/>
                </a:solidFill>
                <a:latin typeface="Roboto Light"/>
                <a:ea typeface="Roboto Light"/>
                <a:cs typeface="Roboto Light"/>
                <a:sym typeface="Roboto Light"/>
              </a:rPr>
              <a:t>good precaution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as a layer of security.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60" name="Google Shape;10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726" y="2984104"/>
            <a:ext cx="1814248" cy="1679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1452" name="Google Shape;1452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1453" name="Google Shape;1453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4" name="Google Shape;1454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0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✅"/>
            </a:pPr>
            <a:r>
              <a:rPr lang="en" sz="1800"/>
              <a:t>Explain the difference between SIEMs and  SOARs. 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✅"/>
            </a:pPr>
            <a:r>
              <a:rPr lang="en" sz="1800"/>
              <a:t>Investigate pcap files using Wireshark. 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✅"/>
            </a:pPr>
            <a:r>
              <a:rPr lang="en" sz="1800"/>
              <a:t>Walk through the process of investigating an incident.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7"/>
          <p:cNvSpPr txBox="1"/>
          <p:nvPr>
            <p:ph type="title"/>
          </p:nvPr>
        </p:nvSpPr>
        <p:spPr>
          <a:xfrm>
            <a:off x="2544050" y="1356300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know SIEMs </a:t>
            </a:r>
            <a:r>
              <a:rPr lang="en"/>
              <a:t>receive</a:t>
            </a:r>
            <a:r>
              <a:rPr lang="en"/>
              <a:t> logs from a company’s systems, then output statuses and alerts...</a:t>
            </a:r>
            <a:endParaRPr/>
          </a:p>
        </p:txBody>
      </p:sp>
      <p:sp>
        <p:nvSpPr>
          <p:cNvPr id="1066" name="Google Shape;1066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7" name="Google Shape;1067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SOARs</a:t>
            </a:r>
            <a:endParaRPr/>
          </a:p>
        </p:txBody>
      </p:sp>
      <p:sp>
        <p:nvSpPr>
          <p:cNvPr id="1073" name="Google Shape;1073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Security Orchestration, Automation, and Response</a:t>
            </a:r>
            <a:r>
              <a:rPr lang="en"/>
              <a:t> is the next generation of SIEMs. </a:t>
            </a:r>
            <a:endParaRPr/>
          </a:p>
        </p:txBody>
      </p:sp>
      <p:sp>
        <p:nvSpPr>
          <p:cNvPr id="1074" name="Google Shape;1074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5" name="Google Shape;1075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58"/>
          <p:cNvSpPr txBox="1"/>
          <p:nvPr>
            <p:ph idx="3" type="body"/>
          </p:nvPr>
        </p:nvSpPr>
        <p:spPr>
          <a:xfrm>
            <a:off x="175" y="1442925"/>
            <a:ext cx="9144000" cy="346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SOARs will not only send alerts, but also take some automated actions on </a:t>
            </a:r>
            <a:r>
              <a:rPr lang="en" sz="1600"/>
              <a:t>behalf</a:t>
            </a:r>
            <a:r>
              <a:rPr lang="en" sz="1600"/>
              <a:t> of an analyst.</a:t>
            </a:r>
            <a:endParaRPr sz="1600"/>
          </a:p>
          <a:p>
            <a:pPr indent="-330200" lvl="0" marL="457200" rtl="0" algn="l">
              <a:spcBef>
                <a:spcPts val="2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Automated actions may include gathering enrichment data like whois data and threat intelligence. </a:t>
            </a:r>
            <a:endParaRPr sz="1600"/>
          </a:p>
          <a:p>
            <a:pPr indent="-330200" lvl="0" marL="457200" rtl="0" algn="l">
              <a:spcBef>
                <a:spcPts val="2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They may even block an IP in a firewall or quarantine a system.  </a:t>
            </a:r>
            <a:endParaRPr sz="1600"/>
          </a:p>
          <a:p>
            <a:pPr indent="-330200" lvl="0" marL="457200" rtl="0" algn="l">
              <a:spcBef>
                <a:spcPts val="24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main goal of an IR team is to act on an incident </a:t>
            </a:r>
            <a:r>
              <a:rPr i="1" lang="en" sz="1600"/>
              <a:t>as quickly as possible</a:t>
            </a:r>
            <a:r>
              <a:rPr lang="en" sz="1600"/>
              <a:t>. </a:t>
            </a:r>
            <a:endParaRPr sz="1600"/>
          </a:p>
          <a:p>
            <a:pPr indent="-330200" lvl="1" marL="914400" rtl="0" algn="l">
              <a:spcBef>
                <a:spcPts val="2400"/>
              </a:spcBef>
              <a:spcAft>
                <a:spcPts val="2400"/>
              </a:spcAft>
              <a:buSzPts val="1600"/>
              <a:buChar char="○"/>
            </a:pPr>
            <a:r>
              <a:rPr lang="en" sz="1600"/>
              <a:t>So, if the SIEM system can gather logs or network information on its own, the analyst can get to work investigating the incident much faster. 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59"/>
          <p:cNvSpPr txBox="1"/>
          <p:nvPr>
            <p:ph type="title"/>
          </p:nvPr>
        </p:nvSpPr>
        <p:spPr>
          <a:xfrm>
            <a:off x="-12300" y="5520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SOARS</a:t>
            </a:r>
            <a:endParaRPr/>
          </a:p>
        </p:txBody>
      </p:sp>
      <p:sp>
        <p:nvSpPr>
          <p:cNvPr id="1082" name="Google Shape;1082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3" name="Google Shape;1083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59"/>
          <p:cNvSpPr/>
          <p:nvPr/>
        </p:nvSpPr>
        <p:spPr>
          <a:xfrm>
            <a:off x="566063" y="1552630"/>
            <a:ext cx="1995300" cy="361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Firewall Logs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5" name="Google Shape;1085;p59"/>
          <p:cNvSpPr/>
          <p:nvPr/>
        </p:nvSpPr>
        <p:spPr>
          <a:xfrm>
            <a:off x="566063" y="2199686"/>
            <a:ext cx="1995300" cy="361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Unix System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Logs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6" name="Google Shape;1086;p59"/>
          <p:cNvSpPr/>
          <p:nvPr/>
        </p:nvSpPr>
        <p:spPr>
          <a:xfrm>
            <a:off x="566063" y="2851620"/>
            <a:ext cx="1995300" cy="3618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Proxy Server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Logs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7" name="Google Shape;1087;p59"/>
          <p:cNvSpPr/>
          <p:nvPr/>
        </p:nvSpPr>
        <p:spPr>
          <a:xfrm>
            <a:off x="566063" y="3503555"/>
            <a:ext cx="1995300" cy="361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Window Server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Logs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8" name="Google Shape;1088;p59"/>
          <p:cNvSpPr/>
          <p:nvPr/>
        </p:nvSpPr>
        <p:spPr>
          <a:xfrm>
            <a:off x="3492825" y="1819500"/>
            <a:ext cx="2220300" cy="15045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SOARs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9" name="Google Shape;1089;p59"/>
          <p:cNvSpPr/>
          <p:nvPr/>
        </p:nvSpPr>
        <p:spPr>
          <a:xfrm>
            <a:off x="6625785" y="1552628"/>
            <a:ext cx="2154000" cy="4902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Data Backups</a:t>
            </a:r>
            <a:endParaRPr/>
          </a:p>
        </p:txBody>
      </p:sp>
      <p:sp>
        <p:nvSpPr>
          <p:cNvPr id="1090" name="Google Shape;1090;p59"/>
          <p:cNvSpPr/>
          <p:nvPr/>
        </p:nvSpPr>
        <p:spPr>
          <a:xfrm>
            <a:off x="6635185" y="2392421"/>
            <a:ext cx="2154000" cy="490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IPS/IDS/HIDS</a:t>
            </a:r>
            <a:endParaRPr/>
          </a:p>
        </p:txBody>
      </p:sp>
      <p:sp>
        <p:nvSpPr>
          <p:cNvPr id="1091" name="Google Shape;1091;p59"/>
          <p:cNvSpPr/>
          <p:nvPr/>
        </p:nvSpPr>
        <p:spPr>
          <a:xfrm>
            <a:off x="6625785" y="3313347"/>
            <a:ext cx="2154000" cy="490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Packet Captures for analysis</a:t>
            </a:r>
            <a:endParaRPr/>
          </a:p>
        </p:txBody>
      </p:sp>
      <p:sp>
        <p:nvSpPr>
          <p:cNvPr id="1092" name="Google Shape;1092;p59"/>
          <p:cNvSpPr/>
          <p:nvPr/>
        </p:nvSpPr>
        <p:spPr>
          <a:xfrm>
            <a:off x="2626010" y="2252933"/>
            <a:ext cx="802200" cy="769200"/>
          </a:xfrm>
          <a:prstGeom prst="rightArrow">
            <a:avLst>
              <a:gd fmla="val 37665" name="adj1"/>
              <a:gd fmla="val 42624" name="adj2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59"/>
          <p:cNvSpPr/>
          <p:nvPr/>
        </p:nvSpPr>
        <p:spPr>
          <a:xfrm>
            <a:off x="5773048" y="2252933"/>
            <a:ext cx="802200" cy="769200"/>
          </a:xfrm>
          <a:prstGeom prst="rightArrow">
            <a:avLst>
              <a:gd fmla="val 37665" name="adj1"/>
              <a:gd fmla="val 42624" name="adj2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4" name="Google Shape;10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00" y="4089700"/>
            <a:ext cx="774301" cy="7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59"/>
          <p:cNvSpPr txBox="1"/>
          <p:nvPr/>
        </p:nvSpPr>
        <p:spPr>
          <a:xfrm>
            <a:off x="1485900" y="4255150"/>
            <a:ext cx="72057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Light"/>
                <a:ea typeface="Roboto Light"/>
                <a:cs typeface="Roboto Light"/>
                <a:sym typeface="Roboto Light"/>
              </a:rPr>
              <a:t>SOAR systems often use Python scripts to automate these processes. </a:t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Light"/>
                <a:ea typeface="Roboto Light"/>
                <a:cs typeface="Roboto Light"/>
                <a:sym typeface="Roboto Light"/>
              </a:rPr>
              <a:t>Analysts that know Python are </a:t>
            </a:r>
            <a:r>
              <a:rPr lang="en" sz="1500">
                <a:latin typeface="Roboto Light"/>
                <a:ea typeface="Roboto Light"/>
                <a:cs typeface="Roboto Light"/>
                <a:sym typeface="Roboto Light"/>
              </a:rPr>
              <a:t>able</a:t>
            </a:r>
            <a:r>
              <a:rPr lang="en" sz="1500">
                <a:latin typeface="Roboto Light"/>
                <a:ea typeface="Roboto Light"/>
                <a:cs typeface="Roboto Light"/>
                <a:sym typeface="Roboto Light"/>
              </a:rPr>
              <a:t> to review and modify these scripts.</a:t>
            </a:r>
            <a:r>
              <a:rPr lang="en" sz="1500"/>
              <a:t> </a:t>
            </a:r>
            <a:endParaRPr sz="1500"/>
          </a:p>
        </p:txBody>
      </p:sp>
      <p:sp>
        <p:nvSpPr>
          <p:cNvPr id="1096" name="Google Shape;1096;p59"/>
          <p:cNvSpPr/>
          <p:nvPr/>
        </p:nvSpPr>
        <p:spPr>
          <a:xfrm>
            <a:off x="150275" y="978675"/>
            <a:ext cx="2826900" cy="36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Incoming Data Sources </a:t>
            </a:r>
            <a:endParaRPr/>
          </a:p>
        </p:txBody>
      </p:sp>
      <p:sp>
        <p:nvSpPr>
          <p:cNvPr id="1097" name="Google Shape;1097;p59"/>
          <p:cNvSpPr/>
          <p:nvPr/>
        </p:nvSpPr>
        <p:spPr>
          <a:xfrm>
            <a:off x="6143700" y="978675"/>
            <a:ext cx="2826900" cy="36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Actions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Many companies </a:t>
            </a:r>
            <a:r>
              <a:rPr i="1" lang="en"/>
              <a:t>contribute</a:t>
            </a:r>
            <a:r>
              <a:rPr i="1" lang="en"/>
              <a:t> to the vast SIEMs marketplace...</a:t>
            </a:r>
            <a:endParaRPr i="1"/>
          </a:p>
        </p:txBody>
      </p:sp>
      <p:sp>
        <p:nvSpPr>
          <p:cNvPr id="1103" name="Google Shape;1103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4" name="Google Shape;110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3760" y="676100"/>
            <a:ext cx="3816476" cy="419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